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  <p:sldMasterId id="2147483666" r:id="rId11"/>
    <p:sldMasterId id="2147483667" r:id="rId12"/>
    <p:sldMasterId id="2147483668" r:id="rId13"/>
    <p:sldMasterId id="2147483669" r:id="rId14"/>
    <p:sldMasterId id="2147483670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C0A3074-6A1A-48EF-8384-76A6D085F543}">
  <a:tblStyle styleId="{AC0A3074-6A1A-48EF-8384-76A6D085F543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4.xml"/><Relationship Id="rId42" Type="http://schemas.openxmlformats.org/officeDocument/2006/relationships/slide" Target="slides/slide26.xml"/><Relationship Id="rId41" Type="http://schemas.openxmlformats.org/officeDocument/2006/relationships/slide" Target="slides/slide25.xml"/><Relationship Id="rId44" Type="http://schemas.openxmlformats.org/officeDocument/2006/relationships/slide" Target="slides/slide28.xml"/><Relationship Id="rId43" Type="http://schemas.openxmlformats.org/officeDocument/2006/relationships/slide" Target="slides/slide27.xml"/><Relationship Id="rId46" Type="http://schemas.openxmlformats.org/officeDocument/2006/relationships/slide" Target="slides/slide30.xml"/><Relationship Id="rId45" Type="http://schemas.openxmlformats.org/officeDocument/2006/relationships/slide" Target="slides/slide2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2.xml"/><Relationship Id="rId47" Type="http://schemas.openxmlformats.org/officeDocument/2006/relationships/slide" Target="slides/slide31.xml"/><Relationship Id="rId49" Type="http://schemas.openxmlformats.org/officeDocument/2006/relationships/slide" Target="slides/slide3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33" Type="http://schemas.openxmlformats.org/officeDocument/2006/relationships/slide" Target="slides/slide17.xml"/><Relationship Id="rId32" Type="http://schemas.openxmlformats.org/officeDocument/2006/relationships/slide" Target="slides/slide16.xml"/><Relationship Id="rId35" Type="http://schemas.openxmlformats.org/officeDocument/2006/relationships/slide" Target="slides/slide19.xml"/><Relationship Id="rId34" Type="http://schemas.openxmlformats.org/officeDocument/2006/relationships/slide" Target="slides/slide18.xml"/><Relationship Id="rId37" Type="http://schemas.openxmlformats.org/officeDocument/2006/relationships/slide" Target="slides/slide21.xml"/><Relationship Id="rId36" Type="http://schemas.openxmlformats.org/officeDocument/2006/relationships/slide" Target="slides/slide20.xml"/><Relationship Id="rId39" Type="http://schemas.openxmlformats.org/officeDocument/2006/relationships/slide" Target="slides/slide23.xml"/><Relationship Id="rId38" Type="http://schemas.openxmlformats.org/officeDocument/2006/relationships/slide" Target="slides/slide22.xml"/><Relationship Id="rId62" Type="http://schemas.openxmlformats.org/officeDocument/2006/relationships/slide" Target="slides/slide46.xml"/><Relationship Id="rId61" Type="http://schemas.openxmlformats.org/officeDocument/2006/relationships/slide" Target="slides/slide45.xml"/><Relationship Id="rId20" Type="http://schemas.openxmlformats.org/officeDocument/2006/relationships/slide" Target="slides/slide4.xml"/><Relationship Id="rId64" Type="http://schemas.openxmlformats.org/officeDocument/2006/relationships/slide" Target="slides/slide48.xml"/><Relationship Id="rId63" Type="http://schemas.openxmlformats.org/officeDocument/2006/relationships/slide" Target="slides/slide47.xml"/><Relationship Id="rId22" Type="http://schemas.openxmlformats.org/officeDocument/2006/relationships/slide" Target="slides/slide6.xml"/><Relationship Id="rId66" Type="http://schemas.openxmlformats.org/officeDocument/2006/relationships/slide" Target="slides/slide50.xml"/><Relationship Id="rId21" Type="http://schemas.openxmlformats.org/officeDocument/2006/relationships/slide" Target="slides/slide5.xml"/><Relationship Id="rId65" Type="http://schemas.openxmlformats.org/officeDocument/2006/relationships/slide" Target="slides/slide49.xml"/><Relationship Id="rId24" Type="http://schemas.openxmlformats.org/officeDocument/2006/relationships/slide" Target="slides/slide8.xml"/><Relationship Id="rId68" Type="http://schemas.openxmlformats.org/officeDocument/2006/relationships/slide" Target="slides/slide52.xml"/><Relationship Id="rId23" Type="http://schemas.openxmlformats.org/officeDocument/2006/relationships/slide" Target="slides/slide7.xml"/><Relationship Id="rId67" Type="http://schemas.openxmlformats.org/officeDocument/2006/relationships/slide" Target="slides/slide51.xml"/><Relationship Id="rId60" Type="http://schemas.openxmlformats.org/officeDocument/2006/relationships/slide" Target="slides/slide44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69" Type="http://schemas.openxmlformats.org/officeDocument/2006/relationships/slide" Target="slides/slide53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29" Type="http://schemas.openxmlformats.org/officeDocument/2006/relationships/slide" Target="slides/slide13.xml"/><Relationship Id="rId51" Type="http://schemas.openxmlformats.org/officeDocument/2006/relationships/slide" Target="slides/slide35.xml"/><Relationship Id="rId50" Type="http://schemas.openxmlformats.org/officeDocument/2006/relationships/slide" Target="slides/slide34.xml"/><Relationship Id="rId53" Type="http://schemas.openxmlformats.org/officeDocument/2006/relationships/slide" Target="slides/slide37.xml"/><Relationship Id="rId52" Type="http://schemas.openxmlformats.org/officeDocument/2006/relationships/slide" Target="slides/slide36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39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8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41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40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43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42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572000" y="5334000"/>
            <a:ext cx="41909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Chapter 1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Introduction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09999" cy="472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/>
          <p:nvPr/>
        </p:nvCxnSpPr>
        <p:spPr>
          <a:xfrm>
            <a:off x="0" y="58674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0" y="166686"/>
            <a:ext cx="5905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Hard Disk</a:t>
            </a:r>
            <a:r>
              <a:rPr b="0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14400"/>
            <a:ext cx="7696199" cy="563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Motherboard</a:t>
            </a:r>
            <a:r>
              <a:rPr b="0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cxnSp>
        <p:nvCxnSpPr>
          <p:cNvPr id="178" name="Shape 17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38200"/>
            <a:ext cx="5743575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0" y="288925"/>
            <a:ext cx="28384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      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Schematic Diagram of a Computer</a:t>
            </a: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305799" cy="54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838200"/>
            <a:ext cx="7162799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ENIAC</a:t>
            </a:r>
          </a:p>
        </p:txBody>
      </p:sp>
      <p:cxnSp>
        <p:nvCxnSpPr>
          <p:cNvPr id="196" name="Shape 19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0" y="909637"/>
            <a:ext cx="9144000" cy="1014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a program stored when it is not currently running?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secondary storage, typically a hard disk.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1.4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0" y="908050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part of the computer carries out arithmetic operations, such as addition and multiplication?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central processing unit.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 1.5</a:t>
            </a:r>
          </a:p>
        </p:txBody>
      </p:sp>
      <p:cxnSp>
        <p:nvCxnSpPr>
          <p:cNvPr id="212" name="Shape 21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0" y="962025"/>
            <a:ext cx="9144000" cy="3990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Generally, machine code depends on the CPU type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the instruction set of the Java virtual machine (JVM) can be executed on many types of CPU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 Virtual Machine (JVM) – a typical sequence of machine instructions is: </a:t>
            </a:r>
          </a:p>
          <a:p>
            <a:pPr indent="-238125" lvl="1" marL="682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the contents of memory location 40. </a:t>
            </a:r>
          </a:p>
          <a:p>
            <a:pPr indent="-238125" lvl="1" marL="682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the value 100. </a:t>
            </a:r>
          </a:p>
          <a:p>
            <a:pPr indent="-238125" lvl="1" marL="6826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first value is greater than the second value, continue with the instruction that is stored in memory location 240. 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Machine Code</a:t>
            </a:r>
          </a:p>
        </p:txBody>
      </p:sp>
      <p:cxnSp>
        <p:nvCxnSpPr>
          <p:cNvPr id="220" name="Shape 22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914400"/>
            <a:ext cx="9144000" cy="2185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 instructions are encoded as numbers: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21 40 </a:t>
            </a:r>
            <a:b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16 100</a:t>
            </a:r>
            <a:b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163 240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Compiler translates high-level language to machine code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Machine Code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0" y="908050"/>
            <a:ext cx="88011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code for the Java virtual machine instruction “Load the contents of memory location 100”?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21 100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1.6</a:t>
            </a:r>
          </a:p>
        </p:txBody>
      </p:sp>
      <p:cxnSp>
        <p:nvCxnSpPr>
          <p:cNvPr id="236" name="Shape 23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0" y="923925"/>
            <a:ext cx="9144000" cy="212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a person who uses a computer for office work ever run a compiler?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– a compiler is intended for programmers, to translate high-level programming instructions into machine code.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1.7</a:t>
            </a:r>
          </a:p>
        </p:txBody>
      </p:sp>
      <p:cxnSp>
        <p:nvCxnSpPr>
          <p:cNvPr id="244" name="Shape 24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0" y="885825"/>
            <a:ext cx="9144000" cy="4524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the activity of programming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about the architecture of computers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about machine code and high level programming languages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become familiar with your computing environment and your compiler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compile and run your first Java program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recognize syntax and logic errors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write pseudocode for simple algorithms</a:t>
            </a:r>
          </a:p>
        </p:txBody>
      </p:sp>
      <p:cxnSp>
        <p:nvCxnSpPr>
          <p:cNvPr id="103" name="Shape 10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4" name="Shape 10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Chapter Goals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0" y="933450"/>
            <a:ext cx="9144000" cy="267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Platform-independent (“write once, run anywhere”)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 library (packages)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Designed for the internet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Java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Programming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Language</a:t>
            </a:r>
          </a:p>
        </p:txBody>
      </p:sp>
      <p:cxnSp>
        <p:nvCxnSpPr>
          <p:cNvPr id="252" name="Shape 25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Applet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on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Web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Page</a:t>
            </a:r>
          </a:p>
        </p:txBody>
      </p:sp>
      <p:cxnSp>
        <p:nvCxnSpPr>
          <p:cNvPr id="259" name="Shape 25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14400"/>
            <a:ext cx="5486399" cy="565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graphicFrame>
        <p:nvGraphicFramePr>
          <p:cNvPr id="266" name="Shape 266"/>
          <p:cNvGraphicFramePr/>
          <p:nvPr/>
        </p:nvGraphicFramePr>
        <p:xfrm>
          <a:off x="7620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{AC0A3074-6A1A-48EF-8384-76A6D085F543}</a:tableStyleId>
              </a:tblPr>
              <a:tblGrid>
                <a:gridCol w="1095375"/>
                <a:gridCol w="742950"/>
                <a:gridCol w="7077075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Version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Important New Features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1996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1997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Inner classes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1998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Swing, Collections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Performance enhancements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Assertions, XML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Generic classes, enhanced for loop, auto-boxing, enumerations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2006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Library improvements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language changes and library improvements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cxnSp>
        <p:nvCxnSpPr>
          <p:cNvPr id="267" name="Shape 26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8" name="Shape 26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Java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Versions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0" y="909637"/>
            <a:ext cx="9144000" cy="1014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two most important benefits of the Java language?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Safety and portability. 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6" name="Shape 27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0" y="908050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does it take to learn the entire Java library?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one person can learn the entire library – it is too large. 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4" name="Shape 28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1.9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0" y="1046162"/>
            <a:ext cx="91440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HelloPrinter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main(String[] args)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7A9E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Display a greeting in the console window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b="0" i="0" lang="en-US" sz="1600" u="none" cap="none" strike="noStrike">
                <a:solidFill>
                  <a:srgbClr val="00A99D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0" y="3733800"/>
            <a:ext cx="2666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Run: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Hello, World!</a:t>
            </a:r>
          </a:p>
        </p:txBody>
      </p:sp>
      <p:cxnSp>
        <p:nvCxnSpPr>
          <p:cNvPr id="292" name="Shape 29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93" name="Shape 29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ch01/hello/HelloPrinter.java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0" y="900112"/>
            <a:ext cx="9144000" cy="3722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Classes are the fundamental building blocks of Java programs: 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HelloPrinter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starts a new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source file can contain at most one public class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name of the public class must match the name of the file containing the class: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HelloPrinter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contained in a file named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HelloPrinter.java</a:t>
            </a:r>
            <a:r>
              <a:rPr b="0" i="1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Structure of a Simple Program: Class Declaration</a:t>
            </a:r>
          </a:p>
        </p:txBody>
      </p:sp>
      <p:cxnSp>
        <p:nvCxnSpPr>
          <p:cNvPr id="301" name="Shape 30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0" y="958850"/>
            <a:ext cx="9144000" cy="3446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Java application contains a class with a main method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application starts, the instructions in the main method are executed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12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main(String[] args)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. . .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declares a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main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Structure of a Simple Program: </a:t>
            </a:r>
            <a:r>
              <a:rPr b="1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main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0" y="985837"/>
            <a:ext cx="9144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line inside the main method is a comment: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 Display a greeting in the console window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Compiler ignores any text enclosed between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end of the line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comments to help human readers understand your program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Structure of a Simple Program: Comments</a:t>
            </a:r>
          </a:p>
        </p:txBody>
      </p:sp>
      <p:cxnSp>
        <p:nvCxnSpPr>
          <p:cNvPr id="317" name="Shape 31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0" y="985837"/>
            <a:ext cx="9144000" cy="443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body of the main method contains statements inside the curly brackets (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{}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statement ends in a semicolon (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Statements are executed one by one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method has a single statement: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System.out.println("Hello, World!");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prints a line of text: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Hello, World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6E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Structure of a Simple Program: Statements</a:t>
            </a:r>
          </a:p>
        </p:txBody>
      </p:sp>
      <p:cxnSp>
        <p:nvCxnSpPr>
          <p:cNvPr id="325" name="Shape 32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742950"/>
            <a:ext cx="9144000" cy="3478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Computers are programmed to perform tasks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tasks = different programs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 basic operations executed in succession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instruction sequences for all tasks it can execute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Sophisticated programs require teams of highly skilled programmers and other professionals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What Is Programming?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0" y="977900"/>
            <a:ext cx="91440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100000"/>
              <a:buFont typeface="Courier New"/>
              <a:buChar char="•"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System.out.println("Hello, World!");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0" i="0" lang="en-US" sz="24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b="0" i="1" lang="en-US" sz="24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method call requires: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object that you want to use (in this case,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name of the method you want to use (in this case,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enclosed in parentheses (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containing any other information the method needs (in this case,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Structure of a Simple Program: Method Call</a:t>
            </a:r>
          </a:p>
        </p:txBody>
      </p:sp>
      <p:cxnSp>
        <p:nvCxnSpPr>
          <p:cNvPr id="333" name="Shape 33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419600"/>
            <a:ext cx="8381999" cy="134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Shape 33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40" name="Shape 3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1.1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 Call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686800" cy="307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0" y="971550"/>
            <a:ext cx="9144000" cy="1293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sequence of characters enclosed in double quotation marks:</a:t>
            </a:r>
          </a:p>
          <a:p>
            <a:pPr indent="-231775" lvl="2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Structure of a Simple Program: Strings</a:t>
            </a:r>
          </a:p>
        </p:txBody>
      </p:sp>
      <p:cxnSp>
        <p:nvCxnSpPr>
          <p:cNvPr id="350" name="Shape 35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0" y="796925"/>
            <a:ext cx="9144000" cy="230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modify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HelloPrinter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to print the words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"Hello,"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"World!"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two lines?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System.out.println("Hello,");        </a:t>
            </a:r>
            <a:b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System.out.println("World!");</a:t>
            </a:r>
          </a:p>
        </p:txBody>
      </p:sp>
      <p:cxnSp>
        <p:nvCxnSpPr>
          <p:cNvPr id="357" name="Shape 35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8" name="Shape 35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0" y="922337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the program continue to work if you omitted the line starting with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Yes – the line starting with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comment, intended for human readers. The compiler ignores comments. </a:t>
            </a:r>
          </a:p>
        </p:txBody>
      </p:sp>
      <p:cxnSp>
        <p:nvCxnSpPr>
          <p:cNvPr id="365" name="Shape 36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66" name="Shape 36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0" y="806450"/>
            <a:ext cx="9144000" cy="301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the following set of statements print?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System.out.print("My lucky number is"); System.out.println(3 + 4 + 5);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printout is 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My lucky number is12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would be a good idea to add a space after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373" name="Shape 37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74" name="Shape 37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0" y="912812"/>
            <a:ext cx="91440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an editor to enter and modify the program text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 is case-sensitive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careful to distinguish between upper- and lowercase letters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 out your programs so that they are easy to read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Editing a Java Program</a:t>
            </a:r>
          </a:p>
        </p:txBody>
      </p:sp>
      <p:cxnSp>
        <p:nvCxnSpPr>
          <p:cNvPr id="382" name="Shape 38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0" y="935037"/>
            <a:ext cx="91440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Java compiler translates source code into class files that contain instructions for the Java virtual machine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class file has extension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.class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compiler does not produce a class file if it has found errors in your program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Java virtual machine loads instructions from the program's class file, starts the program, and loads the necessary library files as they are required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Compiling and Running a Java Program</a:t>
            </a:r>
          </a:p>
        </p:txBody>
      </p:sp>
      <p:cxnSp>
        <p:nvCxnSpPr>
          <p:cNvPr id="390" name="Shape 39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0" y="304800"/>
            <a:ext cx="914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Animation 1.1: Compiling and Running a Program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9144000" cy="5562600"/>
          </a:xfrm>
          <a:prstGeom prst="rect">
            <a:avLst/>
          </a:prstGeom>
          <a:noFill/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0" y="288925"/>
            <a:ext cx="2476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404" name="Shape 40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05" name="Shape 40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ct val="25000"/>
              <a:buFont typeface="Courier New"/>
              <a:buNone/>
            </a:pPr>
            <a:r>
              <a:rPr b="1" i="0" lang="en-US" sz="2400" u="none" cap="none" strike="noStrike">
                <a:solidFill>
                  <a:srgbClr val="6E6E6E"/>
                </a:solidFill>
                <a:latin typeface="Courier New"/>
                <a:ea typeface="Courier New"/>
                <a:cs typeface="Courier New"/>
                <a:sym typeface="Courier New"/>
              </a:rPr>
              <a:t>HelloPrinter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 a Console Window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534399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0" y="923925"/>
            <a:ext cx="9144000" cy="1354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required to play a music CD on a computer?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program that reads the data on the CD and sends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to the speakers and the screen. 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0" name="Shape 12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1.1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0" y="244475"/>
            <a:ext cx="331786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413" name="Shape 41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14" name="Shape 41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ct val="25000"/>
              <a:buFont typeface="Courier New"/>
              <a:buNone/>
            </a:pPr>
            <a:r>
              <a:rPr b="1" i="0" lang="en-US" sz="2400" u="none" cap="none" strike="noStrike">
                <a:solidFill>
                  <a:srgbClr val="6E6E6E"/>
                </a:solidFill>
                <a:latin typeface="Courier New"/>
                <a:ea typeface="Courier New"/>
                <a:cs typeface="Courier New"/>
                <a:sym typeface="Courier New"/>
              </a:rPr>
              <a:t>HelloPrinter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 an IDE</a:t>
            </a: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6400799" cy="551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76200" y="258762"/>
            <a:ext cx="2476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422" name="Shape 42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23" name="Shape 423"/>
          <p:cNvSpPr txBox="1"/>
          <p:nvPr/>
        </p:nvSpPr>
        <p:spPr>
          <a:xfrm>
            <a:off x="0" y="304800"/>
            <a:ext cx="7010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From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Source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Code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to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Running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Program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8458200" cy="304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0" y="968375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use a word processor for writing Java programs?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Yes, but you must remember to save your file as “plain text”.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431" name="Shape 43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2" name="Shape 43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1.13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0" y="903287"/>
            <a:ext cx="9144000" cy="2122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expect to see when you load a class file into your text editor?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sequence of random characters, some funny looking. Class files contain virtual machine instructions that are encoded as binary numbers.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439" name="Shape 43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40" name="Shape 4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1.14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0" y="1065212"/>
            <a:ext cx="9144000" cy="48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Compile-time error: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violation of the programming language rules that is detected by the compiler</a:t>
            </a:r>
          </a:p>
          <a:p>
            <a:pPr indent="-273050" lvl="1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231775" lvl="2" marL="1146175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System.ou.println("Hello, World!);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73050" lvl="1" marL="539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 error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Run-time error: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the program to take an action that the programmer did not intend</a:t>
            </a:r>
          </a:p>
          <a:p>
            <a:pPr indent="-273050" lvl="1" marL="539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indent="-273050" lvl="1" marL="53975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System.out.println("Hello, Word!"); 	System.out.println(1/0); </a:t>
            </a:r>
          </a:p>
          <a:p>
            <a:pPr indent="-273050" lvl="1" marL="539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Logic error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Errors</a:t>
            </a:r>
          </a:p>
        </p:txBody>
      </p:sp>
      <p:cxnSp>
        <p:nvCxnSpPr>
          <p:cNvPr id="448" name="Shape 44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0" y="968375"/>
            <a:ext cx="91440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about common errors and how to avoid them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defensive programming strategies to minimize the likelihood and impact of errors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testing and debugging strategies to flush out those errors that remain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Error Management Strategy</a:t>
            </a:r>
          </a:p>
        </p:txBody>
      </p:sp>
      <p:cxnSp>
        <p:nvCxnSpPr>
          <p:cNvPr id="456" name="Shape 45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0" y="903287"/>
            <a:ext cx="9144000" cy="2122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you omit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characters from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HelloPrinter.java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 but not the remainder of the comment. Will you get a compile-time error or a run-time error?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compile-time error. The compiler will not know what to do with the word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Display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cxnSp>
        <p:nvCxnSpPr>
          <p:cNvPr id="463" name="Shape 46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64" name="Shape 46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0" y="1012825"/>
            <a:ext cx="9144000" cy="249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used your computer, you may have experienced a program that “crashed” (quit spontaneously) or “hung” (failed to respond to your input). Is that behavior a compile-time error or a run-time error?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is a run-time error. After all, the program had been compiled in order for you to run it. </a:t>
            </a:r>
          </a:p>
        </p:txBody>
      </p:sp>
      <p:cxnSp>
        <p:nvCxnSpPr>
          <p:cNvPr id="471" name="Shape 47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72" name="Shape 47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0" y="98901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can't you test a program for run-time errors when it has compiler errors?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a program has compiler errors, no class file is produced, and there is nothing to run. </a:t>
            </a:r>
          </a:p>
        </p:txBody>
      </p:sp>
      <p:cxnSp>
        <p:nvCxnSpPr>
          <p:cNvPr id="479" name="Shape 47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80" name="Shape 48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0" y="876300"/>
            <a:ext cx="9144000" cy="55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sequence of steps that is: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unambiguous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executable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terminating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 for deciding which car to buy, based on total costs: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For each car, compute the total cost as follows: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annual fuel consumed = annual miles driven / fuel efficiency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annual fuel cost = price per gallon x annual fuel consumed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operating cost = 10 x annual fuel cost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total cost = purchase price + operating cost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If total cost1 &lt; total cost2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Choose car1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Else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Choose car2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Algorithms</a:t>
            </a:r>
          </a:p>
        </p:txBody>
      </p:sp>
      <p:cxnSp>
        <p:nvCxnSpPr>
          <p:cNvPr id="488" name="Shape 48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0" y="908050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a CD player less flexible than a computer?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CD player can do one thing – play music CDs. It  cannot execute programs. </a:t>
            </a:r>
          </a:p>
        </p:txBody>
      </p:sp>
      <p:cxnSp>
        <p:nvCxnSpPr>
          <p:cNvPr id="127" name="Shape 12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8" name="Shape 12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1.2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0" y="865187"/>
            <a:ext cx="9144000" cy="5078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Pseudocode: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informal description of an algorithm: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a value is set or changed:</a:t>
            </a:r>
          </a:p>
          <a:p>
            <a:pPr indent="-231775" lvl="2" marL="11461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total cost = purchase price + operating cost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decisions and repetitions:</a:t>
            </a:r>
          </a:p>
          <a:p>
            <a:pPr indent="-231775" lvl="2" marL="11461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For each car</a:t>
            </a:r>
          </a:p>
          <a:p>
            <a:pPr indent="-231775" lvl="2" marL="1146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operating cost = 10 x annual fuel cost</a:t>
            </a:r>
          </a:p>
          <a:p>
            <a:pPr indent="-231775" lvl="2" marL="1146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total cost = purchase price + operating cost</a:t>
            </a:r>
          </a:p>
          <a:p>
            <a:pPr indent="-231775" lvl="2" marL="11461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indentation to indicate which statements should be selected or repeated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 results:</a:t>
            </a:r>
          </a:p>
          <a:p>
            <a:pPr indent="-231775" lvl="2" marL="11461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Choose car1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Pseudocode</a:t>
            </a:r>
          </a:p>
        </p:txBody>
      </p:sp>
      <p:cxnSp>
        <p:nvCxnSpPr>
          <p:cNvPr id="496" name="Shape 49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76200" y="258762"/>
            <a:ext cx="2476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503" name="Shape 50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4" name="Shape 504"/>
          <p:cNvSpPr txBox="1"/>
          <p:nvPr/>
        </p:nvSpPr>
        <p:spPr>
          <a:xfrm>
            <a:off x="0" y="304800"/>
            <a:ext cx="7010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Program Development Process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4800600" cy="544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0" y="930275"/>
            <a:ext cx="9144000" cy="5910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 Problem: You put $10,000 into a bank account that earns 5 percent interest per year. How many years does it take for the account balance to be double the original?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Start with a year value of 0 and a balance of $10,000.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Repeat the following steps while the balance is less than $20,000.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Add 1 to the year value.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Multiply the balance value by 1.05 (a 5 percent increase).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the interest rate was 20 percent. How long would it take for the investment to double?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years: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0 10,000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1 12,000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2 14,400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3 17,280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4 20,736 </a:t>
            </a:r>
          </a:p>
        </p:txBody>
      </p:sp>
      <p:cxnSp>
        <p:nvCxnSpPr>
          <p:cNvPr id="512" name="Shape 51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13" name="Shape 51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0" y="960437"/>
            <a:ext cx="91440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your cell phone carrier charges you $29.95 for up to 300 minutes of calls, and $0.45 for each additional minute, plus 12.5 percent taxes and fees. Give an algorithm to compute the monthly charge for a given number of minutes.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Is the number of minutes at most 300?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ermanent Marker"/>
              <a:buAutoNum type="alphaL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If so, the answer is $29.95 × 1.125 = $33.70.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ermanent Marker"/>
              <a:buAutoNum type="alphaL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If not,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ermanent Marker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Compute the difference: (number of minutes) – 300.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ermanent Marker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Multiply that difference by 0.45.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ermanent Marker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Add $29.95.</a:t>
            </a: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ermanent Marker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Multiply the total by 1.125. That is the answer.</a:t>
            </a:r>
          </a:p>
        </p:txBody>
      </p:sp>
      <p:cxnSp>
        <p:nvCxnSpPr>
          <p:cNvPr id="520" name="Shape 52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21" name="Shape 52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1.19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0" y="922337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 computer program develop the initiative to execute tasks in a better way than its programmers envisioned?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– the program simply executes the instruction sequences that the programmers have prepared in advance. 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6" name="Shape 13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1.3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0" y="922337"/>
            <a:ext cx="9144000" cy="541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processing unit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Chip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Transistors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storage: Random-access memory (RAM)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storage: e.g. hard disk 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Removable storage devices: e.g.: floppy disks, tapes, CDs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Peripherals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Executes very simple instructions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Executes instructions very rapidly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purpose device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Anatomy of a Computer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0" y="258762"/>
            <a:ext cx="11239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Central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Processing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Unit</a:t>
            </a:r>
            <a:r>
              <a:rPr b="0" i="0" lang="en-US" sz="1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62" y="990600"/>
            <a:ext cx="86772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0" y="273050"/>
            <a:ext cx="9144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Memory Module with Memory Chips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14400"/>
            <a:ext cx="7010400" cy="5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